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4"/>
  </p:notesMasterIdLst>
  <p:sldIdLst>
    <p:sldId id="256" r:id="rId2"/>
    <p:sldId id="278" r:id="rId3"/>
    <p:sldId id="257" r:id="rId4"/>
    <p:sldId id="261" r:id="rId5"/>
    <p:sldId id="279" r:id="rId6"/>
    <p:sldId id="280" r:id="rId7"/>
    <p:sldId id="281" r:id="rId8"/>
    <p:sldId id="282" r:id="rId9"/>
    <p:sldId id="290" r:id="rId10"/>
    <p:sldId id="298" r:id="rId11"/>
    <p:sldId id="291" r:id="rId12"/>
    <p:sldId id="29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0B4"/>
    <a:srgbClr val="F8CBAD"/>
    <a:srgbClr val="F0DCEA"/>
    <a:srgbClr val="D9E1F2"/>
    <a:srgbClr val="3437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08C-3F0B-4496-93DC-576E78364606}" type="datetimeFigureOut">
              <a:rPr lang="en-IN" smtClean="0"/>
              <a:t>03-09-2024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0721DD-F0A9-4D8A-8D6F-7602FB190338}" type="slidenum">
              <a:rPr lang="en-IN" smtClean="0"/>
              <a:t>‹#›</a:t>
            </a:fld>
            <a:endParaRPr lang="en-IN"/>
          </a:p>
        </p:txBody>
      </p:sp>
    </p:spTree>
    <p:extLst>
      <p:ext uri="{BB962C8B-B14F-4D97-AF65-F5344CB8AC3E}">
        <p14:creationId xmlns:p14="http://schemas.microsoft.com/office/powerpoint/2010/main" val="2124068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174e2b8741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174e2b8741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4274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2332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529006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478326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0290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384948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800416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639874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94259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376052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09433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7699224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8" name="Google Shape;88;p4"/>
          <p:cNvSpPr txBox="1">
            <a:spLocks noGrp="1"/>
          </p:cNvSpPr>
          <p:nvPr>
            <p:ph type="title"/>
          </p:nvPr>
        </p:nvSpPr>
        <p:spPr>
          <a:xfrm>
            <a:off x="1738400" y="798100"/>
            <a:ext cx="93740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738400" y="2653400"/>
            <a:ext cx="9374000" cy="3388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139782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9" name="Google Shape;109;p7"/>
          <p:cNvSpPr txBox="1">
            <a:spLocks noGrp="1"/>
          </p:cNvSpPr>
          <p:nvPr>
            <p:ph type="title"/>
          </p:nvPr>
        </p:nvSpPr>
        <p:spPr>
          <a:xfrm>
            <a:off x="1738400" y="798100"/>
            <a:ext cx="4416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738400" y="3079567"/>
            <a:ext cx="4416000" cy="29624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11268061" y="6315968"/>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20830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83799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00950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F45EEA-344B-4F9F-9C11-11E91BD5A01C}" type="datetimeFigureOut">
              <a:rPr lang="en-IN" smtClean="0"/>
              <a:t>03-09-2024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0089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F45EEA-344B-4F9F-9C11-11E91BD5A01C}" type="datetimeFigureOut">
              <a:rPr lang="en-IN" smtClean="0"/>
              <a:t>03-09-2024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60781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F45EEA-344B-4F9F-9C11-11E91BD5A01C}" type="datetimeFigureOut">
              <a:rPr lang="en-IN" smtClean="0"/>
              <a:t>03-09-2024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848817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F45EEA-344B-4F9F-9C11-11E91BD5A01C}" type="datetimeFigureOut">
              <a:rPr lang="en-IN" smtClean="0"/>
              <a:t>03-09-2024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20864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F45EEA-344B-4F9F-9C11-11E91BD5A01C}" type="datetimeFigureOut">
              <a:rPr lang="en-IN" smtClean="0"/>
              <a:t>03-09-2024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143093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206785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F45EEA-344B-4F9F-9C11-11E91BD5A01C}" type="datetimeFigureOut">
              <a:rPr lang="en-IN" smtClean="0"/>
              <a:t>03-09-2024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104726-76FB-490E-8173-9F8BCCF08D26}" type="slidenum">
              <a:rPr lang="en-IN" smtClean="0"/>
              <a:t>‹#›</a:t>
            </a:fld>
            <a:endParaRPr lang="en-IN"/>
          </a:p>
        </p:txBody>
      </p:sp>
    </p:spTree>
    <p:extLst>
      <p:ext uri="{BB962C8B-B14F-4D97-AF65-F5344CB8AC3E}">
        <p14:creationId xmlns:p14="http://schemas.microsoft.com/office/powerpoint/2010/main" val="3165914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F45EEA-344B-4F9F-9C11-11E91BD5A01C}" type="datetimeFigureOut">
              <a:rPr lang="en-IN" smtClean="0"/>
              <a:t>03-09-2024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6104726-76FB-490E-8173-9F8BCCF08D26}" type="slidenum">
              <a:rPr lang="en-IN" smtClean="0"/>
              <a:t>‹#›</a:t>
            </a:fld>
            <a:endParaRPr lang="en-IN"/>
          </a:p>
        </p:txBody>
      </p:sp>
    </p:spTree>
    <p:extLst>
      <p:ext uri="{BB962C8B-B14F-4D97-AF65-F5344CB8AC3E}">
        <p14:creationId xmlns:p14="http://schemas.microsoft.com/office/powerpoint/2010/main" val="206206887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43" r:id="rId22"/>
    <p:sldLayoutId id="2147483744" r:id="rId23"/>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jp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Isosceles Triangle 15">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8534" y="3818467"/>
            <a:ext cx="4450292"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5641" y="0"/>
            <a:ext cx="1766359"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cxnSp>
        <p:nvCxnSpPr>
          <p:cNvPr id="20" name="Straight Connector 19">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134600" y="0"/>
            <a:ext cx="17272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215050D5-4E8D-4ADA-B3CD-0E93CCC7532E}"/>
              </a:ext>
            </a:extLst>
          </p:cNvPr>
          <p:cNvSpPr txBox="1"/>
          <p:nvPr/>
        </p:nvSpPr>
        <p:spPr>
          <a:xfrm>
            <a:off x="1507067" y="1397000"/>
            <a:ext cx="7766936" cy="2653836"/>
          </a:xfrm>
          <a:prstGeom prst="rect">
            <a:avLst/>
          </a:prstGeom>
        </p:spPr>
        <p:txBody>
          <a:bodyPr vert="horz" lIns="91440" tIns="45720" rIns="91440" bIns="45720" rtlCol="0" anchor="b">
            <a:normAutofit/>
          </a:bodyPr>
          <a:lstStyle/>
          <a:p>
            <a:pPr algn="r">
              <a:spcBef>
                <a:spcPct val="0"/>
              </a:spcBef>
              <a:spcAft>
                <a:spcPts val="600"/>
              </a:spcAft>
            </a:pPr>
            <a:r>
              <a:rPr lang="en-US" sz="5400" b="1">
                <a:solidFill>
                  <a:schemeClr val="accent1"/>
                </a:solidFill>
                <a:latin typeface="+mj-lt"/>
                <a:ea typeface="+mj-ea"/>
                <a:cs typeface="+mj-cs"/>
              </a:rPr>
              <a:t>InvestMate - The Investment App</a:t>
            </a:r>
          </a:p>
        </p:txBody>
      </p:sp>
    </p:spTree>
    <p:extLst>
      <p:ext uri="{BB962C8B-B14F-4D97-AF65-F5344CB8AC3E}">
        <p14:creationId xmlns:p14="http://schemas.microsoft.com/office/powerpoint/2010/main" val="31042714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Google Shape;884;p56">
            <a:extLst>
              <a:ext uri="{FF2B5EF4-FFF2-40B4-BE49-F238E27FC236}">
                <a16:creationId xmlns:a16="http://schemas.microsoft.com/office/drawing/2014/main" id="{10B459E3-56AA-4B43-B6FE-FBC8F6AB0416}"/>
              </a:ext>
            </a:extLst>
          </p:cNvPr>
          <p:cNvSpPr txBox="1">
            <a:spLocks noGrp="1"/>
          </p:cNvSpPr>
          <p:nvPr>
            <p:ph type="title"/>
          </p:nvPr>
        </p:nvSpPr>
        <p:spPr>
          <a:xfrm>
            <a:off x="432695" y="427369"/>
            <a:ext cx="3271455" cy="1451055"/>
          </a:xfrm>
          <a:prstGeom prst="rect">
            <a:avLst/>
          </a:prstGeom>
          <a:ln w="38100">
            <a:solidFill>
              <a:schemeClr val="tx1"/>
            </a:solidFill>
          </a:ln>
        </p:spPr>
        <p:txBody>
          <a:bodyPr spcFirstLastPara="1" vert="horz" lIns="91440" tIns="45720" rIns="91440" bIns="45720" rtlCol="0" anchor="b" anchorCtr="0">
            <a:normAutofit/>
          </a:bodyPr>
          <a:lstStyle/>
          <a:p>
            <a:pPr algn="ctr">
              <a:spcBef>
                <a:spcPct val="0"/>
              </a:spcBef>
            </a:pPr>
            <a:r>
              <a:rPr lang="en-US" sz="4400" dirty="0">
                <a:sym typeface="Times New Roman"/>
              </a:rPr>
              <a:t>DATABASE  DESIGN</a:t>
            </a:r>
          </a:p>
        </p:txBody>
      </p:sp>
      <p:pic>
        <p:nvPicPr>
          <p:cNvPr id="7" name="Picture 6" descr="A screenshot of a computer&#10;&#10;Description automatically generated">
            <a:extLst>
              <a:ext uri="{FF2B5EF4-FFF2-40B4-BE49-F238E27FC236}">
                <a16:creationId xmlns:a16="http://schemas.microsoft.com/office/drawing/2014/main" id="{E965768B-AA52-C4FF-997A-0CC9F8C61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830" y="2065020"/>
            <a:ext cx="6115050" cy="4495800"/>
          </a:xfrm>
          <a:prstGeom prst="rect">
            <a:avLst/>
          </a:prstGeom>
        </p:spPr>
      </p:pic>
    </p:spTree>
    <p:extLst>
      <p:ext uri="{BB962C8B-B14F-4D97-AF65-F5344CB8AC3E}">
        <p14:creationId xmlns:p14="http://schemas.microsoft.com/office/powerpoint/2010/main" val="19337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20683CCF-E614-422F-B833-AE18016A41D3}"/>
              </a:ext>
            </a:extLst>
          </p:cNvPr>
          <p:cNvSpPr txBox="1"/>
          <p:nvPr/>
        </p:nvSpPr>
        <p:spPr>
          <a:xfrm>
            <a:off x="588359" y="302011"/>
            <a:ext cx="2002420" cy="369332"/>
          </a:xfrm>
          <a:prstGeom prst="rect">
            <a:avLst/>
          </a:prstGeom>
          <a:noFill/>
          <a:ln w="38100">
            <a:solidFill>
              <a:schemeClr val="accent1">
                <a:lumMod val="75000"/>
              </a:schemeClr>
            </a:solidFill>
          </a:ln>
        </p:spPr>
        <p:txBody>
          <a:bodyPr wrap="square" rtlCol="0">
            <a:spAutoFit/>
          </a:bodyPr>
          <a:lstStyle/>
          <a:p>
            <a:pPr marL="92075"/>
            <a:r>
              <a:rPr lang="en-US" b="1">
                <a:solidFill>
                  <a:schemeClr val="accent1">
                    <a:lumMod val="75000"/>
                  </a:schemeClr>
                </a:solidFill>
              </a:rPr>
              <a:t>PROJECT FLOW</a:t>
            </a:r>
            <a:endParaRPr lang="en-IN" b="1" dirty="0">
              <a:solidFill>
                <a:schemeClr val="accent1">
                  <a:lumMod val="75000"/>
                </a:schemeClr>
              </a:solidFill>
            </a:endParaRPr>
          </a:p>
        </p:txBody>
      </p:sp>
      <p:pic>
        <p:nvPicPr>
          <p:cNvPr id="3" name="Picture 2" descr="A white background with black text&#10;&#10;Description automatically generated">
            <a:extLst>
              <a:ext uri="{FF2B5EF4-FFF2-40B4-BE49-F238E27FC236}">
                <a16:creationId xmlns:a16="http://schemas.microsoft.com/office/drawing/2014/main" id="{283653FB-2E70-86DB-2877-630B6A6AE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301" y="947669"/>
            <a:ext cx="9087899" cy="5709920"/>
          </a:xfrm>
          <a:prstGeom prst="rect">
            <a:avLst/>
          </a:prstGeom>
        </p:spPr>
      </p:pic>
    </p:spTree>
    <p:extLst>
      <p:ext uri="{BB962C8B-B14F-4D97-AF65-F5344CB8AC3E}">
        <p14:creationId xmlns:p14="http://schemas.microsoft.com/office/powerpoint/2010/main" val="6503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white balls with symbols on them&#10;&#10;Description automatically generated">
            <a:extLst>
              <a:ext uri="{FF2B5EF4-FFF2-40B4-BE49-F238E27FC236}">
                <a16:creationId xmlns:a16="http://schemas.microsoft.com/office/drawing/2014/main" id="{65C2854F-40B1-1661-FCA9-0C705D7C7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2" descr="Thank You Farmers - All Free Thank You Notes">
            <a:extLst>
              <a:ext uri="{FF2B5EF4-FFF2-40B4-BE49-F238E27FC236}">
                <a16:creationId xmlns:a16="http://schemas.microsoft.com/office/drawing/2014/main" id="{3991FECE-6881-4C57-A895-782254D5EC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Thank You Farmers - All Free Thank You Notes">
            <a:extLst>
              <a:ext uri="{FF2B5EF4-FFF2-40B4-BE49-F238E27FC236}">
                <a16:creationId xmlns:a16="http://schemas.microsoft.com/office/drawing/2014/main" id="{D7774D87-6754-44A0-A476-C06EBD8F79D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AAD964C2-5A02-42C3-9E67-7C54F1FC62A4}"/>
              </a:ext>
            </a:extLst>
          </p:cNvPr>
          <p:cNvSpPr txBox="1"/>
          <p:nvPr/>
        </p:nvSpPr>
        <p:spPr>
          <a:xfrm>
            <a:off x="1412240" y="616248"/>
            <a:ext cx="4683760" cy="1938992"/>
          </a:xfrm>
          <a:prstGeom prst="rect">
            <a:avLst/>
          </a:prstGeom>
          <a:noFill/>
        </p:spPr>
        <p:txBody>
          <a:bodyPr wrap="square" rtlCol="0">
            <a:spAutoFit/>
          </a:bodyPr>
          <a:lstStyle/>
          <a:p>
            <a:r>
              <a:rPr lang="en-US" sz="4000" b="1" dirty="0">
                <a:solidFill>
                  <a:schemeClr val="bg1"/>
                </a:solidFill>
              </a:rPr>
              <a:t>Thank you,</a:t>
            </a:r>
          </a:p>
          <a:p>
            <a:endParaRPr lang="en-US" sz="2000" b="1" dirty="0">
              <a:solidFill>
                <a:schemeClr val="bg1"/>
              </a:solidFill>
            </a:endParaRPr>
          </a:p>
          <a:p>
            <a:r>
              <a:rPr lang="en-US" sz="2000" b="1" dirty="0">
                <a:solidFill>
                  <a:schemeClr val="bg1"/>
                </a:solidFill>
              </a:rPr>
              <a:t>For providing this opportunity to develop this application and allowing us to present it.</a:t>
            </a:r>
            <a:endParaRPr lang="en-IN" sz="2000" b="1" dirty="0">
              <a:solidFill>
                <a:schemeClr val="bg1"/>
              </a:solidFill>
            </a:endParaRPr>
          </a:p>
        </p:txBody>
      </p:sp>
    </p:spTree>
    <p:extLst>
      <p:ext uri="{BB962C8B-B14F-4D97-AF65-F5344CB8AC3E}">
        <p14:creationId xmlns:p14="http://schemas.microsoft.com/office/powerpoint/2010/main" val="31501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old coin with a symbol on it&#10;&#10;Description automatically generated">
            <a:extLst>
              <a:ext uri="{FF2B5EF4-FFF2-40B4-BE49-F238E27FC236}">
                <a16:creationId xmlns:a16="http://schemas.microsoft.com/office/drawing/2014/main" id="{0A47825D-B628-070F-D93E-0F06C21515D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000" b="5000"/>
          <a:stretch>
            <a:fillRect/>
          </a:stretch>
        </p:blipFill>
        <p:spPr/>
      </p:pic>
      <p:sp>
        <p:nvSpPr>
          <p:cNvPr id="8" name="TextBox 7">
            <a:extLst>
              <a:ext uri="{FF2B5EF4-FFF2-40B4-BE49-F238E27FC236}">
                <a16:creationId xmlns:a16="http://schemas.microsoft.com/office/drawing/2014/main" id="{00BE5CFC-6B81-C088-0EFA-0864C338581F}"/>
              </a:ext>
            </a:extLst>
          </p:cNvPr>
          <p:cNvSpPr txBox="1"/>
          <p:nvPr/>
        </p:nvSpPr>
        <p:spPr>
          <a:xfrm>
            <a:off x="254000" y="287485"/>
            <a:ext cx="4561840" cy="1015663"/>
          </a:xfrm>
          <a:prstGeom prst="rect">
            <a:avLst/>
          </a:prstGeom>
          <a:noFill/>
        </p:spPr>
        <p:txBody>
          <a:bodyPr wrap="square" rtlCol="0">
            <a:spAutoFit/>
          </a:bodyPr>
          <a:lstStyle/>
          <a:p>
            <a:r>
              <a:rPr lang="en-IN" sz="6000" i="1" dirty="0" err="1">
                <a:solidFill>
                  <a:schemeClr val="accent4">
                    <a:lumMod val="50000"/>
                  </a:schemeClr>
                </a:solidFill>
                <a:latin typeface="Times New Roman" panose="02020603050405020304" pitchFamily="18" charset="0"/>
                <a:cs typeface="Times New Roman" panose="02020603050405020304" pitchFamily="18" charset="0"/>
              </a:rPr>
              <a:t>InvestMate</a:t>
            </a:r>
            <a:endParaRPr lang="en-IN" sz="6000" i="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573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7"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Isosceles Triangle 68">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2"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Isosceles Triangle 72">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4" name="Isosceles Triangle 73">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1" name="Picture Placeholder 10" descr="A cellphone with a graph on it&#10;&#10;Description automatically generated">
            <a:extLst>
              <a:ext uri="{FF2B5EF4-FFF2-40B4-BE49-F238E27FC236}">
                <a16:creationId xmlns:a16="http://schemas.microsoft.com/office/drawing/2014/main" id="{F61C4C0D-A816-AFD0-39F0-25A3D3400C4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r="22891"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gn="l"/>
            <a:r>
              <a:rPr lang="en-US" sz="3600">
                <a:solidFill>
                  <a:schemeClr val="accent1"/>
                </a:solidFill>
              </a:rPr>
              <a:t>About us</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677334" y="2160589"/>
            <a:ext cx="3851122" cy="3880773"/>
          </a:xfrm>
        </p:spPr>
        <p:txBody>
          <a:bodyPr vert="horz" lIns="91440" tIns="45720" rIns="91440" bIns="45720" rtlCol="0">
            <a:normAutofit/>
          </a:bodyPr>
          <a:lstStyle/>
          <a:p>
            <a:pPr>
              <a:spcBef>
                <a:spcPts val="1000"/>
              </a:spcBef>
              <a:buFont typeface="Wingdings 3" charset="2"/>
              <a:buChar char=""/>
            </a:pPr>
            <a:r>
              <a:rPr lang="en-US">
                <a:solidFill>
                  <a:schemeClr val="tx1">
                    <a:lumMod val="75000"/>
                    <a:lumOff val="25000"/>
                  </a:schemeClr>
                </a:solidFill>
              </a:rPr>
              <a:t>At InvestMate, we understand the challenges and complexities involved in stock market investment and risk management. Our mission is to empower investors—both novice and experienced—by providing the tools, insights, and resources they need to navigate the volatile world of stock markets with confidence and clarity.</a:t>
            </a:r>
          </a:p>
        </p:txBody>
      </p:sp>
      <p:cxnSp>
        <p:nvCxnSpPr>
          <p:cNvPr id="76" name="Straight Connector 7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7" name="Date Placeholder 56">
            <a:extLst>
              <a:ext uri="{FF2B5EF4-FFF2-40B4-BE49-F238E27FC236}">
                <a16:creationId xmlns:a16="http://schemas.microsoft.com/office/drawing/2014/main" id="{653BB8CA-23AF-4226-9FB3-FA1964EBA661}"/>
              </a:ext>
            </a:extLst>
          </p:cNvPr>
          <p:cNvSpPr>
            <a:spLocks noGrp="1"/>
          </p:cNvSpPr>
          <p:nvPr>
            <p:ph type="dt" sz="half" idx="2"/>
          </p:nvPr>
        </p:nvSpPr>
        <p:spPr>
          <a:xfrm>
            <a:off x="7205133" y="6041362"/>
            <a:ext cx="911939" cy="365125"/>
          </a:xfrm>
        </p:spPr>
        <p:txBody>
          <a:bodyPr vert="horz" lIns="91440" tIns="45720" rIns="91440" bIns="45720" rtlCol="0" anchor="ctr">
            <a:normAutofit/>
          </a:bodyPr>
          <a:lstStyle/>
          <a:p>
            <a:pPr algn="r" defTabSz="914400">
              <a:spcAft>
                <a:spcPts val="600"/>
              </a:spcAft>
            </a:pPr>
            <a:r>
              <a:rPr lang="en-US" sz="900">
                <a:solidFill>
                  <a:srgbClr val="FFFFFF"/>
                </a:solidFill>
              </a:rPr>
              <a:t> </a:t>
            </a:r>
          </a:p>
        </p:txBody>
      </p:sp>
      <p:sp>
        <p:nvSpPr>
          <p:cNvPr id="8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a:xfrm>
            <a:off x="8590663" y="6041362"/>
            <a:ext cx="683339" cy="365125"/>
          </a:xfrm>
        </p:spPr>
        <p:txBody>
          <a:bodyPr vert="horz" lIns="91440" tIns="45720" rIns="91440" bIns="45720" rtlCol="0" anchor="ctr">
            <a:normAutofit/>
          </a:bodyPr>
          <a:lstStyle/>
          <a:p>
            <a:pPr defTabSz="914400">
              <a:spcAft>
                <a:spcPts val="600"/>
              </a:spcAft>
            </a:pPr>
            <a:r>
              <a:rPr lang="en-US" sz="900">
                <a:solidFill>
                  <a:srgbClr val="FFFFFF"/>
                </a:solidFill>
              </a:rPr>
              <a:t> </a:t>
            </a:r>
          </a:p>
        </p:txBody>
      </p:sp>
      <p:sp>
        <p:nvSpPr>
          <p:cNvPr id="8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81533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3" name="Straight Connector 13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7" name="Isosceles Triangle 13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1" name="Isosceles Triangle 14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2" name="Isosceles Triangle 14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1" name="Picture Placeholder 10" descr="A close up of a bitcoin logo&#10;&#10;Description automatically generated">
            <a:extLst>
              <a:ext uri="{FF2B5EF4-FFF2-40B4-BE49-F238E27FC236}">
                <a16:creationId xmlns:a16="http://schemas.microsoft.com/office/drawing/2014/main" id="{65CB3EEF-6BA7-5FB2-A605-42517CE7C12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77" r="1837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9" name="Title 8">
            <a:extLst>
              <a:ext uri="{FF2B5EF4-FFF2-40B4-BE49-F238E27FC236}">
                <a16:creationId xmlns:a16="http://schemas.microsoft.com/office/drawing/2014/main" id="{1EE5A625-CF8D-4DB8-B64A-918374A7C3E4}"/>
              </a:ext>
            </a:extLst>
          </p:cNvPr>
          <p:cNvSpPr>
            <a:spLocks noGrp="1"/>
          </p:cNvSpPr>
          <p:nvPr>
            <p:ph type="title"/>
          </p:nvPr>
        </p:nvSpPr>
        <p:spPr>
          <a:xfrm>
            <a:off x="677333" y="609600"/>
            <a:ext cx="3851123" cy="1320800"/>
          </a:xfrm>
        </p:spPr>
        <p:txBody>
          <a:bodyPr vert="horz" lIns="91440" tIns="45720" rIns="91440" bIns="45720" rtlCol="0" anchor="t">
            <a:normAutofit/>
          </a:bodyPr>
          <a:lstStyle/>
          <a:p>
            <a:pPr algn="l"/>
            <a:r>
              <a:rPr lang="en-US" sz="3600" dirty="0">
                <a:solidFill>
                  <a:schemeClr val="accent1">
                    <a:lumMod val="20000"/>
                    <a:lumOff val="80000"/>
                  </a:schemeClr>
                </a:solidFill>
              </a:rPr>
              <a:t>Application benefits</a:t>
            </a:r>
          </a:p>
        </p:txBody>
      </p:sp>
      <p:sp>
        <p:nvSpPr>
          <p:cNvPr id="131" name="TextBox 130">
            <a:extLst>
              <a:ext uri="{FF2B5EF4-FFF2-40B4-BE49-F238E27FC236}">
                <a16:creationId xmlns:a16="http://schemas.microsoft.com/office/drawing/2014/main" id="{14C92050-730C-4411-B1A2-B1F0E6000564}"/>
              </a:ext>
            </a:extLst>
          </p:cNvPr>
          <p:cNvSpPr txBox="1"/>
          <p:nvPr/>
        </p:nvSpPr>
        <p:spPr>
          <a:xfrm>
            <a:off x="677334" y="2160589"/>
            <a:ext cx="3851122" cy="3880773"/>
          </a:xfrm>
          <a:prstGeom prst="rect">
            <a:avLst/>
          </a:prstGeom>
        </p:spPr>
        <p:txBody>
          <a:bodyPr vert="horz" lIns="91440" tIns="45720" rIns="91440" bIns="45720" rtlCol="0">
            <a:normAutofit/>
          </a:bodyPr>
          <a:lstStyle/>
          <a:p>
            <a:pPr lvl="0">
              <a:spcBef>
                <a:spcPts val="1000"/>
              </a:spcBef>
              <a:buClr>
                <a:schemeClr val="accent1"/>
              </a:buClr>
              <a:buSzPct val="80000"/>
              <a:buFont typeface="Wingdings 3" charset="2"/>
              <a:buChar char=""/>
            </a:pPr>
            <a:endParaRPr lang="en-US"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 Simplifies the investment process with a user-friendly interface and real-time market data.</a:t>
            </a: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 Provides personalized investment strategies and portfolio diversification tools.</a:t>
            </a:r>
          </a:p>
          <a:p>
            <a:pPr>
              <a:spcBef>
                <a:spcPts val="1000"/>
              </a:spcBef>
              <a:buClr>
                <a:schemeClr val="accent1"/>
              </a:buClr>
              <a:buSzPct val="80000"/>
              <a:buFont typeface="Wingdings 3" charset="2"/>
              <a:buChar char=""/>
            </a:pPr>
            <a:r>
              <a:rPr lang="en-US" dirty="0">
                <a:solidFill>
                  <a:schemeClr val="tx1">
                    <a:lumMod val="75000"/>
                    <a:lumOff val="25000"/>
                  </a:schemeClr>
                </a:solidFill>
                <a:effectLst/>
              </a:rPr>
              <a:t>- Enhances decision-making with predictive analytics and educational resources.</a:t>
            </a:r>
          </a:p>
          <a:p>
            <a:pPr lvl="0">
              <a:spcBef>
                <a:spcPts val="1000"/>
              </a:spcBef>
              <a:buClr>
                <a:schemeClr val="accent1"/>
              </a:buClr>
              <a:buSzPct val="80000"/>
              <a:buFont typeface="Wingdings 3" charset="2"/>
              <a:buChar char=""/>
            </a:pPr>
            <a:endParaRPr lang="en-US" dirty="0">
              <a:solidFill>
                <a:schemeClr val="tx1">
                  <a:lumMod val="75000"/>
                  <a:lumOff val="25000"/>
                </a:schemeClr>
              </a:solidFill>
              <a:effectLst/>
            </a:endParaRPr>
          </a:p>
        </p:txBody>
      </p:sp>
      <p:cxnSp>
        <p:nvCxnSpPr>
          <p:cNvPr id="144" name="Straight Connector 14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7" name="Rectangle 126">
            <a:extLst>
              <a:ext uri="{FF2B5EF4-FFF2-40B4-BE49-F238E27FC236}">
                <a16:creationId xmlns:a16="http://schemas.microsoft.com/office/drawing/2014/main" id="{DD11EA8B-DB5B-4136-99D3-4D19B66922C1}"/>
              </a:ext>
              <a:ext uri="{C183D7F6-B498-43B3-948B-1728B52AA6E4}">
                <adec:decorative xmlns:adec="http://schemas.microsoft.com/office/drawing/2017/decorative" val="1"/>
              </a:ext>
            </a:extLst>
          </p:cNvPr>
          <p:cNvSpPr/>
          <p:nvPr/>
        </p:nvSpPr>
        <p:spPr>
          <a:xfrm>
            <a:off x="780661" y="4725520"/>
            <a:ext cx="3418665" cy="64069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444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6642D-A0B4-482D-BA66-8AD2D91EB1E7}"/>
              </a:ext>
            </a:extLst>
          </p:cNvPr>
          <p:cNvSpPr txBox="1"/>
          <p:nvPr/>
        </p:nvSpPr>
        <p:spPr>
          <a:xfrm>
            <a:off x="5730421" y="1125995"/>
            <a:ext cx="4856480" cy="1015663"/>
          </a:xfrm>
          <a:prstGeom prst="rect">
            <a:avLst/>
          </a:prstGeom>
          <a:noFill/>
        </p:spPr>
        <p:txBody>
          <a:bodyPr wrap="square">
            <a:spAutoFit/>
          </a:bodyPr>
          <a:lstStyle/>
          <a:p>
            <a:pPr marL="427038" lvl="2" indent="-342900">
              <a:buFont typeface="Arial" panose="020B0604020202020204" pitchFamily="34" charset="0"/>
              <a:buChar char="•"/>
            </a:pPr>
            <a:r>
              <a:rPr lang="en-US" sz="2000" dirty="0"/>
              <a:t>Performance Requirements</a:t>
            </a:r>
          </a:p>
          <a:p>
            <a:pPr marL="427038" lvl="2" indent="-342900">
              <a:buFont typeface="Arial" panose="020B0604020202020204" pitchFamily="34" charset="0"/>
              <a:buChar char="•"/>
            </a:pPr>
            <a:r>
              <a:rPr lang="en-IN" sz="2000" dirty="0"/>
              <a:t>Usability </a:t>
            </a:r>
            <a:r>
              <a:rPr lang="en-US" sz="2000" dirty="0"/>
              <a:t>Requirements</a:t>
            </a:r>
            <a:endParaRPr lang="en-IN" sz="2000" dirty="0"/>
          </a:p>
          <a:p>
            <a:pPr marL="427038" lvl="2" indent="-342900">
              <a:buFont typeface="Arial" panose="020B0604020202020204" pitchFamily="34" charset="0"/>
              <a:buChar char="•"/>
            </a:pPr>
            <a:r>
              <a:rPr lang="en-IN" sz="2000" dirty="0"/>
              <a:t>Easy To Use</a:t>
            </a:r>
          </a:p>
        </p:txBody>
      </p:sp>
      <p:sp>
        <p:nvSpPr>
          <p:cNvPr id="5" name="Title 2">
            <a:extLst>
              <a:ext uri="{FF2B5EF4-FFF2-40B4-BE49-F238E27FC236}">
                <a16:creationId xmlns:a16="http://schemas.microsoft.com/office/drawing/2014/main" id="{9748DE7B-68C8-476A-8EF2-8DC582B97B5F}"/>
              </a:ext>
            </a:extLst>
          </p:cNvPr>
          <p:cNvSpPr txBox="1">
            <a:spLocks/>
          </p:cNvSpPr>
          <p:nvPr/>
        </p:nvSpPr>
        <p:spPr>
          <a:xfrm>
            <a:off x="1526874" y="1329829"/>
            <a:ext cx="2043713" cy="6406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7" name="TextBox 6">
            <a:extLst>
              <a:ext uri="{FF2B5EF4-FFF2-40B4-BE49-F238E27FC236}">
                <a16:creationId xmlns:a16="http://schemas.microsoft.com/office/drawing/2014/main" id="{108A1B97-7FB0-4B72-AB9C-42CD0A2D8512}"/>
              </a:ext>
            </a:extLst>
          </p:cNvPr>
          <p:cNvSpPr txBox="1"/>
          <p:nvPr/>
        </p:nvSpPr>
        <p:spPr>
          <a:xfrm>
            <a:off x="438326" y="1125995"/>
            <a:ext cx="4509593" cy="1323439"/>
          </a:xfrm>
          <a:prstGeom prst="rect">
            <a:avLst/>
          </a:prstGeom>
          <a:noFill/>
        </p:spPr>
        <p:txBody>
          <a:bodyPr wrap="square">
            <a:spAutoFit/>
          </a:bodyPr>
          <a:lstStyle/>
          <a:p>
            <a:pPr marL="342900" indent="-342900">
              <a:buFont typeface="Arial" panose="020B0604020202020204" pitchFamily="34" charset="0"/>
              <a:buChar char="•"/>
            </a:pPr>
            <a:r>
              <a:rPr lang="en-IN" sz="2000" dirty="0"/>
              <a:t>User Registration</a:t>
            </a:r>
          </a:p>
          <a:p>
            <a:pPr marL="342900" indent="-342900">
              <a:buFont typeface="Arial" panose="020B0604020202020204" pitchFamily="34" charset="0"/>
              <a:buChar char="•"/>
            </a:pPr>
            <a:r>
              <a:rPr lang="en-IN" sz="2000" dirty="0"/>
              <a:t>Real-Time Market Data &amp; News</a:t>
            </a:r>
          </a:p>
          <a:p>
            <a:pPr marL="342900" indent="-342900">
              <a:buFont typeface="Arial" panose="020B0604020202020204" pitchFamily="34" charset="0"/>
              <a:buChar char="•"/>
            </a:pPr>
            <a:r>
              <a:rPr lang="en-IN" sz="2000" dirty="0">
                <a:effectLst/>
                <a:latin typeface="Trebuchet MS (Body)"/>
                <a:ea typeface="Aptos" panose="020B0004020202020204" pitchFamily="34" charset="0"/>
              </a:rPr>
              <a:t>Financial Analysis &amp; Research Tools </a:t>
            </a:r>
          </a:p>
          <a:p>
            <a:pPr marL="342900" indent="-342900">
              <a:buFont typeface="Arial" panose="020B0604020202020204" pitchFamily="34" charset="0"/>
              <a:buChar char="•"/>
            </a:pPr>
            <a:r>
              <a:rPr lang="en-IN" sz="2000" dirty="0">
                <a:effectLst/>
                <a:latin typeface="Trebuchet MS (Body)"/>
                <a:ea typeface="Aptos" panose="020B0004020202020204" pitchFamily="34" charset="0"/>
              </a:rPr>
              <a:t>Portfolio Management</a:t>
            </a:r>
            <a:endParaRPr lang="en-IN" sz="2000" dirty="0">
              <a:latin typeface="Trebuchet MS (Body)"/>
            </a:endParaRPr>
          </a:p>
        </p:txBody>
      </p:sp>
      <p:sp>
        <p:nvSpPr>
          <p:cNvPr id="14" name="TextBox 13">
            <a:extLst>
              <a:ext uri="{FF2B5EF4-FFF2-40B4-BE49-F238E27FC236}">
                <a16:creationId xmlns:a16="http://schemas.microsoft.com/office/drawing/2014/main" id="{9E375B7C-F505-4F5B-8500-6B51566A1352}"/>
              </a:ext>
            </a:extLst>
          </p:cNvPr>
          <p:cNvSpPr txBox="1"/>
          <p:nvPr/>
        </p:nvSpPr>
        <p:spPr>
          <a:xfrm>
            <a:off x="438327" y="471833"/>
            <a:ext cx="4220804" cy="400110"/>
          </a:xfrm>
          <a:prstGeom prst="rect">
            <a:avLst/>
          </a:prstGeom>
          <a:noFill/>
          <a:ln w="38100">
            <a:solidFill>
              <a:schemeClr val="accent2"/>
            </a:solidFill>
          </a:ln>
        </p:spPr>
        <p:txBody>
          <a:bodyPr wrap="square">
            <a:spAutoFit/>
          </a:bodyPr>
          <a:lstStyle/>
          <a:p>
            <a:pPr marL="177800" indent="-84138" algn="ctr"/>
            <a:r>
              <a:rPr lang="en-US" sz="2000" b="1" dirty="0">
                <a:latin typeface="+mj-lt"/>
              </a:rPr>
              <a:t>FUNCTIONAL REQUIREMENTS</a:t>
            </a:r>
          </a:p>
        </p:txBody>
      </p:sp>
      <p:sp>
        <p:nvSpPr>
          <p:cNvPr id="16" name="TextBox 15">
            <a:extLst>
              <a:ext uri="{FF2B5EF4-FFF2-40B4-BE49-F238E27FC236}">
                <a16:creationId xmlns:a16="http://schemas.microsoft.com/office/drawing/2014/main" id="{E5698494-B07B-4E1C-8DBA-CB34B723A850}"/>
              </a:ext>
            </a:extLst>
          </p:cNvPr>
          <p:cNvSpPr txBox="1"/>
          <p:nvPr/>
        </p:nvSpPr>
        <p:spPr>
          <a:xfrm>
            <a:off x="5730421" y="471833"/>
            <a:ext cx="4651206" cy="400110"/>
          </a:xfrm>
          <a:prstGeom prst="rect">
            <a:avLst/>
          </a:prstGeom>
          <a:noFill/>
          <a:ln w="38100">
            <a:solidFill>
              <a:schemeClr val="accent2"/>
            </a:solidFill>
          </a:ln>
        </p:spPr>
        <p:txBody>
          <a:bodyPr wrap="square">
            <a:spAutoFit/>
          </a:bodyPr>
          <a:lstStyle/>
          <a:p>
            <a:pPr marL="177800" lvl="2" algn="ctr">
              <a:tabLst>
                <a:tab pos="4841875" algn="l"/>
              </a:tabLst>
            </a:pPr>
            <a:r>
              <a:rPr lang="en-IN" sz="2000" b="1" dirty="0">
                <a:latin typeface="+mj-lt"/>
              </a:rPr>
              <a:t>NON-FUNCTIONAL REQUIREMENTS</a:t>
            </a:r>
          </a:p>
        </p:txBody>
      </p:sp>
      <p:pic>
        <p:nvPicPr>
          <p:cNvPr id="8" name="Picture Placeholder 7" descr="A group of coins on a black surface&#10;&#10;Description automatically generated">
            <a:extLst>
              <a:ext uri="{FF2B5EF4-FFF2-40B4-BE49-F238E27FC236}">
                <a16:creationId xmlns:a16="http://schemas.microsoft.com/office/drawing/2014/main" id="{DBE35555-4CA8-A118-9A53-A4A035846A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9" b="7729"/>
          <a:stretch>
            <a:fillRect/>
          </a:stretch>
        </p:blipFill>
        <p:spPr>
          <a:xfrm>
            <a:off x="0" y="2703486"/>
            <a:ext cx="12192000" cy="4154514"/>
          </a:xfrm>
        </p:spPr>
      </p:pic>
    </p:spTree>
    <p:extLst>
      <p:ext uri="{BB962C8B-B14F-4D97-AF65-F5344CB8AC3E}">
        <p14:creationId xmlns:p14="http://schemas.microsoft.com/office/powerpoint/2010/main" val="259175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8C3496-BA52-498E-8CD9-29D4795D7DE1}"/>
              </a:ext>
            </a:extLst>
          </p:cNvPr>
          <p:cNvSpPr txBox="1"/>
          <p:nvPr/>
        </p:nvSpPr>
        <p:spPr>
          <a:xfrm>
            <a:off x="1707502" y="575779"/>
            <a:ext cx="9452111" cy="1323439"/>
          </a:xfrm>
          <a:prstGeom prst="rect">
            <a:avLst/>
          </a:prstGeom>
          <a:noFill/>
        </p:spPr>
        <p:txBody>
          <a:bodyPr wrap="square">
            <a:spAutoFit/>
          </a:bodyPr>
          <a:lstStyle/>
          <a:p>
            <a:pPr algn="ctr"/>
            <a:r>
              <a:rPr lang="en-IN" sz="3600" b="1"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TECHNOLOGIES AND TOOLS USED</a:t>
            </a:r>
            <a:endParaRPr lang="en-IN" sz="36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4400" dirty="0"/>
          </a:p>
        </p:txBody>
      </p:sp>
      <p:pic>
        <p:nvPicPr>
          <p:cNvPr id="4" name="Picture 3" descr="Spring Boot Tutorial">
            <a:extLst>
              <a:ext uri="{FF2B5EF4-FFF2-40B4-BE49-F238E27FC236}">
                <a16:creationId xmlns:a16="http://schemas.microsoft.com/office/drawing/2014/main" id="{6754C280-5FAD-C0D6-8DCD-0F39012CF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87" y="1433156"/>
            <a:ext cx="2294871" cy="1204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op 4 Pros and Cons of Microservices Architecture | SPK and Associates">
            <a:extLst>
              <a:ext uri="{FF2B5EF4-FFF2-40B4-BE49-F238E27FC236}">
                <a16:creationId xmlns:a16="http://schemas.microsoft.com/office/drawing/2014/main" id="{039739A1-F04E-E8F7-9ABF-15186943F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39" r="8447"/>
          <a:stretch/>
        </p:blipFill>
        <p:spPr bwMode="auto">
          <a:xfrm>
            <a:off x="8198536" y="1447831"/>
            <a:ext cx="2522740" cy="1526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clipse: A Brief History - IRI">
            <a:extLst>
              <a:ext uri="{FF2B5EF4-FFF2-40B4-BE49-F238E27FC236}">
                <a16:creationId xmlns:a16="http://schemas.microsoft.com/office/drawing/2014/main" id="{54E537E6-9043-0149-2022-522465EA6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387" y="3054522"/>
            <a:ext cx="2522740" cy="11953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2B63E93-0753-4482-B6E4-62464F0A0BAE}"/>
              </a:ext>
            </a:extLst>
          </p:cNvPr>
          <p:cNvPicPr>
            <a:picLocks noChangeAspect="1"/>
          </p:cNvPicPr>
          <p:nvPr/>
        </p:nvPicPr>
        <p:blipFill>
          <a:blip r:embed="rId5"/>
          <a:stretch>
            <a:fillRect/>
          </a:stretch>
        </p:blipFill>
        <p:spPr>
          <a:xfrm>
            <a:off x="4122093" y="1447831"/>
            <a:ext cx="1330150" cy="1247923"/>
          </a:xfrm>
          <a:prstGeom prst="rect">
            <a:avLst/>
          </a:prstGeom>
        </p:spPr>
      </p:pic>
      <p:pic>
        <p:nvPicPr>
          <p:cNvPr id="11" name="Google Shape;732;p45">
            <a:extLst>
              <a:ext uri="{FF2B5EF4-FFF2-40B4-BE49-F238E27FC236}">
                <a16:creationId xmlns:a16="http://schemas.microsoft.com/office/drawing/2014/main" id="{05BA96BC-30AE-47B7-BC55-28FDD5D95870}"/>
              </a:ext>
            </a:extLst>
          </p:cNvPr>
          <p:cNvPicPr preferRelativeResize="0"/>
          <p:nvPr/>
        </p:nvPicPr>
        <p:blipFill>
          <a:blip r:embed="rId6">
            <a:alphaModFix/>
          </a:blip>
          <a:stretch>
            <a:fillRect/>
          </a:stretch>
        </p:blipFill>
        <p:spPr>
          <a:xfrm>
            <a:off x="5854385" y="1319547"/>
            <a:ext cx="1678712" cy="1575233"/>
          </a:xfrm>
          <a:prstGeom prst="rect">
            <a:avLst/>
          </a:prstGeom>
          <a:noFill/>
          <a:ln>
            <a:noFill/>
          </a:ln>
        </p:spPr>
      </p:pic>
      <p:pic>
        <p:nvPicPr>
          <p:cNvPr id="12" name="Google Shape;734;p45">
            <a:extLst>
              <a:ext uri="{FF2B5EF4-FFF2-40B4-BE49-F238E27FC236}">
                <a16:creationId xmlns:a16="http://schemas.microsoft.com/office/drawing/2014/main" id="{21B7889A-7E0C-46D2-95FA-0C85A0470293}"/>
              </a:ext>
            </a:extLst>
          </p:cNvPr>
          <p:cNvPicPr preferRelativeResize="0"/>
          <p:nvPr/>
        </p:nvPicPr>
        <p:blipFill>
          <a:blip r:embed="rId7">
            <a:alphaModFix/>
          </a:blip>
          <a:stretch>
            <a:fillRect/>
          </a:stretch>
        </p:blipFill>
        <p:spPr>
          <a:xfrm>
            <a:off x="2179822" y="4608686"/>
            <a:ext cx="2114423" cy="1195700"/>
          </a:xfrm>
          <a:prstGeom prst="rect">
            <a:avLst/>
          </a:prstGeom>
          <a:noFill/>
          <a:ln>
            <a:noFill/>
          </a:ln>
        </p:spPr>
      </p:pic>
      <p:pic>
        <p:nvPicPr>
          <p:cNvPr id="13" name="Google Shape;736;p45">
            <a:extLst>
              <a:ext uri="{FF2B5EF4-FFF2-40B4-BE49-F238E27FC236}">
                <a16:creationId xmlns:a16="http://schemas.microsoft.com/office/drawing/2014/main" id="{9D49ECE7-17D4-4672-B26B-02DB1A20732F}"/>
              </a:ext>
            </a:extLst>
          </p:cNvPr>
          <p:cNvPicPr preferRelativeResize="0"/>
          <p:nvPr/>
        </p:nvPicPr>
        <p:blipFill>
          <a:blip r:embed="rId8">
            <a:alphaModFix/>
          </a:blip>
          <a:stretch>
            <a:fillRect/>
          </a:stretch>
        </p:blipFill>
        <p:spPr>
          <a:xfrm>
            <a:off x="6356340" y="3134449"/>
            <a:ext cx="1330150" cy="1151050"/>
          </a:xfrm>
          <a:prstGeom prst="rect">
            <a:avLst/>
          </a:prstGeom>
          <a:noFill/>
          <a:ln>
            <a:noFill/>
          </a:ln>
        </p:spPr>
      </p:pic>
      <p:pic>
        <p:nvPicPr>
          <p:cNvPr id="14" name="Google Shape;735;p45">
            <a:extLst>
              <a:ext uri="{FF2B5EF4-FFF2-40B4-BE49-F238E27FC236}">
                <a16:creationId xmlns:a16="http://schemas.microsoft.com/office/drawing/2014/main" id="{7345C730-2EE0-4B0D-ADCA-3D30C660BC9A}"/>
              </a:ext>
            </a:extLst>
          </p:cNvPr>
          <p:cNvPicPr preferRelativeResize="0"/>
          <p:nvPr/>
        </p:nvPicPr>
        <p:blipFill>
          <a:blip r:embed="rId9">
            <a:alphaModFix/>
          </a:blip>
          <a:stretch>
            <a:fillRect/>
          </a:stretch>
        </p:blipFill>
        <p:spPr>
          <a:xfrm>
            <a:off x="8149612" y="3976558"/>
            <a:ext cx="2055425" cy="1575232"/>
          </a:xfrm>
          <a:prstGeom prst="rect">
            <a:avLst/>
          </a:prstGeom>
          <a:noFill/>
          <a:ln>
            <a:noFill/>
          </a:ln>
        </p:spPr>
      </p:pic>
      <p:pic>
        <p:nvPicPr>
          <p:cNvPr id="17" name="Google Shape;733;p45">
            <a:extLst>
              <a:ext uri="{FF2B5EF4-FFF2-40B4-BE49-F238E27FC236}">
                <a16:creationId xmlns:a16="http://schemas.microsoft.com/office/drawing/2014/main" id="{47BF3F70-AC69-442C-8E58-56AD0366FA43}"/>
              </a:ext>
            </a:extLst>
          </p:cNvPr>
          <p:cNvPicPr preferRelativeResize="0"/>
          <p:nvPr/>
        </p:nvPicPr>
        <p:blipFill>
          <a:blip r:embed="rId10">
            <a:alphaModFix/>
          </a:blip>
          <a:stretch>
            <a:fillRect/>
          </a:stretch>
        </p:blipFill>
        <p:spPr>
          <a:xfrm>
            <a:off x="4211610" y="2827529"/>
            <a:ext cx="1642775" cy="1151050"/>
          </a:xfrm>
          <a:prstGeom prst="rect">
            <a:avLst/>
          </a:prstGeom>
          <a:noFill/>
          <a:ln>
            <a:noFill/>
          </a:ln>
        </p:spPr>
      </p:pic>
      <p:pic>
        <p:nvPicPr>
          <p:cNvPr id="8" name="Picture 7" descr="A logo with a hexagon and a letter&#10;&#10;Description automatically generated">
            <a:extLst>
              <a:ext uri="{FF2B5EF4-FFF2-40B4-BE49-F238E27FC236}">
                <a16:creationId xmlns:a16="http://schemas.microsoft.com/office/drawing/2014/main" id="{2FC69552-406F-B374-E8CD-506DB04422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2997" y="4608686"/>
            <a:ext cx="2233681" cy="2042160"/>
          </a:xfrm>
          <a:prstGeom prst="rect">
            <a:avLst/>
          </a:prstGeom>
        </p:spPr>
      </p:pic>
    </p:spTree>
    <p:extLst>
      <p:ext uri="{BB962C8B-B14F-4D97-AF65-F5344CB8AC3E}">
        <p14:creationId xmlns:p14="http://schemas.microsoft.com/office/powerpoint/2010/main" val="53018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6082E-C90E-41F3-AF0A-DE68624EADC1}"/>
              </a:ext>
            </a:extLst>
          </p:cNvPr>
          <p:cNvSpPr txBox="1"/>
          <p:nvPr/>
        </p:nvSpPr>
        <p:spPr>
          <a:xfrm>
            <a:off x="4264090" y="317241"/>
            <a:ext cx="3806890" cy="584775"/>
          </a:xfrm>
          <a:prstGeom prst="rect">
            <a:avLst/>
          </a:prstGeom>
          <a:noFill/>
        </p:spPr>
        <p:txBody>
          <a:bodyPr wrap="square" rtlCol="0">
            <a:spAutoFit/>
          </a:bodyPr>
          <a:lstStyle/>
          <a:p>
            <a:r>
              <a:rPr lang="en-US" sz="3200" b="1" dirty="0">
                <a:solidFill>
                  <a:schemeClr val="accent1">
                    <a:lumMod val="75000"/>
                  </a:schemeClr>
                </a:solidFill>
              </a:rPr>
              <a:t>CLOUD SERVICES</a:t>
            </a:r>
            <a:endParaRPr lang="en-IN" sz="3200" b="1" dirty="0">
              <a:solidFill>
                <a:schemeClr val="accent1">
                  <a:lumMod val="75000"/>
                </a:schemeClr>
              </a:solidFill>
            </a:endParaRPr>
          </a:p>
        </p:txBody>
      </p:sp>
      <p:pic>
        <p:nvPicPr>
          <p:cNvPr id="6" name="Picture 5">
            <a:extLst>
              <a:ext uri="{FF2B5EF4-FFF2-40B4-BE49-F238E27FC236}">
                <a16:creationId xmlns:a16="http://schemas.microsoft.com/office/drawing/2014/main" id="{82B13EDC-C7BD-4DC2-8E40-FAA296513814}"/>
              </a:ext>
            </a:extLst>
          </p:cNvPr>
          <p:cNvPicPr>
            <a:picLocks noChangeAspect="1"/>
          </p:cNvPicPr>
          <p:nvPr/>
        </p:nvPicPr>
        <p:blipFill>
          <a:blip r:embed="rId2"/>
          <a:stretch>
            <a:fillRect/>
          </a:stretch>
        </p:blipFill>
        <p:spPr>
          <a:xfrm>
            <a:off x="2953673" y="1224978"/>
            <a:ext cx="1691950" cy="1665513"/>
          </a:xfrm>
          <a:prstGeom prst="rect">
            <a:avLst/>
          </a:prstGeom>
        </p:spPr>
      </p:pic>
      <p:pic>
        <p:nvPicPr>
          <p:cNvPr id="10" name="Picture 9">
            <a:extLst>
              <a:ext uri="{FF2B5EF4-FFF2-40B4-BE49-F238E27FC236}">
                <a16:creationId xmlns:a16="http://schemas.microsoft.com/office/drawing/2014/main" id="{F54EB5FA-598C-4790-BEFC-79D4DDDBB811}"/>
              </a:ext>
            </a:extLst>
          </p:cNvPr>
          <p:cNvPicPr>
            <a:picLocks noChangeAspect="1"/>
          </p:cNvPicPr>
          <p:nvPr/>
        </p:nvPicPr>
        <p:blipFill>
          <a:blip r:embed="rId3"/>
          <a:stretch>
            <a:fillRect/>
          </a:stretch>
        </p:blipFill>
        <p:spPr>
          <a:xfrm>
            <a:off x="3340360" y="3258718"/>
            <a:ext cx="2202024" cy="1821258"/>
          </a:xfrm>
          <a:prstGeom prst="rect">
            <a:avLst/>
          </a:prstGeom>
        </p:spPr>
      </p:pic>
      <p:pic>
        <p:nvPicPr>
          <p:cNvPr id="12" name="Picture 11">
            <a:extLst>
              <a:ext uri="{FF2B5EF4-FFF2-40B4-BE49-F238E27FC236}">
                <a16:creationId xmlns:a16="http://schemas.microsoft.com/office/drawing/2014/main" id="{1DFB69DA-AC13-4C85-94CB-1E85894AA50E}"/>
              </a:ext>
            </a:extLst>
          </p:cNvPr>
          <p:cNvPicPr>
            <a:picLocks noChangeAspect="1"/>
          </p:cNvPicPr>
          <p:nvPr/>
        </p:nvPicPr>
        <p:blipFill>
          <a:blip r:embed="rId4"/>
          <a:stretch>
            <a:fillRect/>
          </a:stretch>
        </p:blipFill>
        <p:spPr>
          <a:xfrm>
            <a:off x="6122256" y="1331944"/>
            <a:ext cx="3622365" cy="1498233"/>
          </a:xfrm>
          <a:prstGeom prst="rect">
            <a:avLst/>
          </a:prstGeom>
        </p:spPr>
      </p:pic>
      <p:pic>
        <p:nvPicPr>
          <p:cNvPr id="4" name="Picture 3">
            <a:extLst>
              <a:ext uri="{FF2B5EF4-FFF2-40B4-BE49-F238E27FC236}">
                <a16:creationId xmlns:a16="http://schemas.microsoft.com/office/drawing/2014/main" id="{4367FD1B-F6F7-41EE-8291-70271D580251}"/>
              </a:ext>
            </a:extLst>
          </p:cNvPr>
          <p:cNvPicPr>
            <a:picLocks noChangeAspect="1"/>
          </p:cNvPicPr>
          <p:nvPr/>
        </p:nvPicPr>
        <p:blipFill rotWithShape="1">
          <a:blip r:embed="rId5"/>
          <a:srcRect l="2703"/>
          <a:stretch/>
        </p:blipFill>
        <p:spPr>
          <a:xfrm>
            <a:off x="6382138" y="3258718"/>
            <a:ext cx="2934651" cy="2275644"/>
          </a:xfrm>
          <a:prstGeom prst="rect">
            <a:avLst/>
          </a:prstGeom>
        </p:spPr>
      </p:pic>
    </p:spTree>
    <p:extLst>
      <p:ext uri="{BB962C8B-B14F-4D97-AF65-F5344CB8AC3E}">
        <p14:creationId xmlns:p14="http://schemas.microsoft.com/office/powerpoint/2010/main" val="198794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7" name="Straight Connector 46">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Isosceles Triangle 50">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4"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5" name="Isosceles Triangle 54">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6" name="Isosceles Triangle 55">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11" name="TextBox 10">
            <a:extLst>
              <a:ext uri="{FF2B5EF4-FFF2-40B4-BE49-F238E27FC236}">
                <a16:creationId xmlns:a16="http://schemas.microsoft.com/office/drawing/2014/main" id="{D9FD7A39-D292-47F0-B8E3-55BC71B91E0D}"/>
              </a:ext>
            </a:extLst>
          </p:cNvPr>
          <p:cNvSpPr txBox="1"/>
          <p:nvPr/>
        </p:nvSpPr>
        <p:spPr>
          <a:xfrm>
            <a:off x="701036" y="274319"/>
            <a:ext cx="7673801" cy="1087656"/>
          </a:xfrm>
          <a:prstGeom prst="rect">
            <a:avLst/>
          </a:prstGeom>
        </p:spPr>
        <p:txBody>
          <a:bodyPr vert="horz" lIns="91440" tIns="45720" rIns="91440" bIns="45720" rtlCol="0" anchor="b">
            <a:normAutofit/>
          </a:bodyPr>
          <a:lstStyle/>
          <a:p>
            <a:pPr marL="93663" indent="84138">
              <a:lnSpc>
                <a:spcPct val="90000"/>
              </a:lnSpc>
              <a:spcBef>
                <a:spcPct val="0"/>
              </a:spcBef>
              <a:spcAft>
                <a:spcPts val="600"/>
              </a:spcAft>
            </a:pPr>
            <a:r>
              <a:rPr lang="en-US" sz="3700" b="1" kern="1200" dirty="0">
                <a:solidFill>
                  <a:schemeClr val="accent1"/>
                </a:solidFill>
                <a:latin typeface="+mj-lt"/>
                <a:ea typeface="+mj-ea"/>
                <a:cs typeface="+mj-cs"/>
              </a:rPr>
              <a:t>APPLICATION ARCHITECHTURE</a:t>
            </a:r>
          </a:p>
        </p:txBody>
      </p:sp>
      <p:pic>
        <p:nvPicPr>
          <p:cNvPr id="3" name="Picture 2" descr="A diagram of a webapp architecture&#10;&#10;Description automatically generated">
            <a:extLst>
              <a:ext uri="{FF2B5EF4-FFF2-40B4-BE49-F238E27FC236}">
                <a16:creationId xmlns:a16="http://schemas.microsoft.com/office/drawing/2014/main" id="{34C44658-E321-5310-B1A8-204C569213B3}"/>
              </a:ext>
            </a:extLst>
          </p:cNvPr>
          <p:cNvPicPr>
            <a:picLocks noChangeAspect="1"/>
          </p:cNvPicPr>
          <p:nvPr/>
        </p:nvPicPr>
        <p:blipFill>
          <a:blip r:embed="rId2">
            <a:extLst>
              <a:ext uri="{28A0092B-C50C-407E-A947-70E740481C1C}">
                <a14:useLocalDpi xmlns:a14="http://schemas.microsoft.com/office/drawing/2010/main" val="0"/>
              </a:ext>
            </a:extLst>
          </a:blip>
          <a:srcRect b="1498"/>
          <a:stretch/>
        </p:blipFill>
        <p:spPr>
          <a:xfrm>
            <a:off x="1417320" y="1603587"/>
            <a:ext cx="6537959" cy="4980094"/>
          </a:xfrm>
          <a:prstGeom prst="rect">
            <a:avLst/>
          </a:prstGeom>
        </p:spPr>
      </p:pic>
    </p:spTree>
    <p:extLst>
      <p:ext uri="{BB962C8B-B14F-4D97-AF65-F5344CB8AC3E}">
        <p14:creationId xmlns:p14="http://schemas.microsoft.com/office/powerpoint/2010/main" val="5553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56"/>
          <p:cNvSpPr txBox="1">
            <a:spLocks noGrp="1"/>
          </p:cNvSpPr>
          <p:nvPr>
            <p:ph type="title"/>
          </p:nvPr>
        </p:nvSpPr>
        <p:spPr>
          <a:xfrm>
            <a:off x="3054018" y="252237"/>
            <a:ext cx="4914326" cy="820784"/>
          </a:xfrm>
          <a:prstGeom prst="rect">
            <a:avLst/>
          </a:prstGeom>
          <a:ln w="38100">
            <a:solidFill>
              <a:schemeClr val="accent1">
                <a:lumMod val="75000"/>
              </a:schemeClr>
            </a:solidFill>
          </a:ln>
        </p:spPr>
        <p:txBody>
          <a:bodyPr spcFirstLastPara="1" vert="horz" wrap="square" lIns="121900" tIns="121900" rIns="121900" bIns="121900" rtlCol="0" anchor="t" anchorCtr="0">
            <a:normAutofit fontScale="90000"/>
          </a:bodyPr>
          <a:lstStyle/>
          <a:p>
            <a:pPr marL="177800"/>
            <a:r>
              <a:rPr lang="en-IN" sz="4000" dirty="0">
                <a:solidFill>
                  <a:schemeClr val="accent1">
                    <a:lumMod val="75000"/>
                  </a:schemeClr>
                </a:solidFill>
                <a:latin typeface="Calibri Light" panose="020F0302020204030204" pitchFamily="34" charset="0"/>
                <a:ea typeface="Times New Roman"/>
                <a:cs typeface="Calibri Light" panose="020F0302020204030204" pitchFamily="34" charset="0"/>
                <a:sym typeface="Times New Roman"/>
              </a:rPr>
              <a:t>APPLICATION FEATURES</a:t>
            </a:r>
          </a:p>
        </p:txBody>
      </p:sp>
      <p:sp>
        <p:nvSpPr>
          <p:cNvPr id="2" name="TextBox 1">
            <a:extLst>
              <a:ext uri="{FF2B5EF4-FFF2-40B4-BE49-F238E27FC236}">
                <a16:creationId xmlns:a16="http://schemas.microsoft.com/office/drawing/2014/main" id="{559540EA-EF89-4885-BF0E-5D78472A0415}"/>
              </a:ext>
            </a:extLst>
          </p:cNvPr>
          <p:cNvSpPr txBox="1"/>
          <p:nvPr/>
        </p:nvSpPr>
        <p:spPr>
          <a:xfrm>
            <a:off x="2659224" y="1651519"/>
            <a:ext cx="4478694" cy="1815882"/>
          </a:xfrm>
          <a:prstGeom prst="rect">
            <a:avLst/>
          </a:prstGeom>
          <a:noFill/>
        </p:spPr>
        <p:txBody>
          <a:bodyPr wrap="square" rtlCol="0">
            <a:spAutoFit/>
          </a:bodyPr>
          <a:lstStyle/>
          <a:p>
            <a:r>
              <a:rPr lang="en-US" sz="3200" dirty="0">
                <a:latin typeface="Bahnschrift" panose="020B0502040204020203" pitchFamily="34" charset="0"/>
              </a:rPr>
              <a:t>Investor Can</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Login / Sign Up</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Add/Delete/Modify Portfolio</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Buy/Sell Available Stocks</a:t>
            </a:r>
          </a:p>
          <a:p>
            <a:pPr marL="342900" indent="-342900">
              <a:buSzPts val="2600"/>
              <a:buFont typeface="Arial" panose="020B0604020202020204" pitchFamily="34" charset="0"/>
              <a:buChar char="•"/>
            </a:pPr>
            <a:r>
              <a:rPr lang="en-US" sz="2000" dirty="0">
                <a:latin typeface="Bahnschrift" panose="020B0502040204020203" pitchFamily="34" charset="0"/>
                <a:ea typeface="Times New Roman"/>
                <a:cs typeface="Times New Roman"/>
                <a:sym typeface="Times New Roman"/>
              </a:rPr>
              <a:t>Keep an Eye on Stocks Details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1176</TotalTime>
  <Words>180</Words>
  <Application>Microsoft Office PowerPoint</Application>
  <PresentationFormat>Widescreen</PresentationFormat>
  <Paragraphs>34</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Bahnschrift</vt:lpstr>
      <vt:lpstr>Calibri</vt:lpstr>
      <vt:lpstr>Calibri Light</vt:lpstr>
      <vt:lpstr>Times New Roman</vt:lpstr>
      <vt:lpstr>Trebuchet MS</vt:lpstr>
      <vt:lpstr>Trebuchet MS (Body)</vt:lpstr>
      <vt:lpstr>Wingdings 3</vt:lpstr>
      <vt:lpstr>Facet</vt:lpstr>
      <vt:lpstr>PowerPoint Presentation</vt:lpstr>
      <vt:lpstr>PowerPoint Presentation</vt:lpstr>
      <vt:lpstr>About us</vt:lpstr>
      <vt:lpstr>Application benefits</vt:lpstr>
      <vt:lpstr>PowerPoint Presentation</vt:lpstr>
      <vt:lpstr>PowerPoint Presentation</vt:lpstr>
      <vt:lpstr>PowerPoint Presentation</vt:lpstr>
      <vt:lpstr>PowerPoint Presentation</vt:lpstr>
      <vt:lpstr>APPLICATION FEATURES</vt:lpstr>
      <vt:lpstr>DATABASE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Krishnamoorthy Juttoochandrasekaran(UST,IN)</dc:creator>
  <cp:lastModifiedBy>Ratnesh Kumar Puskar(UST,IN)</cp:lastModifiedBy>
  <cp:revision>104</cp:revision>
  <dcterms:created xsi:type="dcterms:W3CDTF">2023-01-31T03:59:28Z</dcterms:created>
  <dcterms:modified xsi:type="dcterms:W3CDTF">2024-09-03T19:45:22Z</dcterms:modified>
</cp:coreProperties>
</file>